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 sz="48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>
                <a:solidFill>
                  <a:srgbClr val="6C768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solidFill>
                  <a:srgbClr val="6C7680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solidFill>
                  <a:srgbClr val="6C7680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solidFill>
                  <a:srgbClr val="6C7680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>
                <a:solidFill>
                  <a:srgbClr val="6C7680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06550" y="635000"/>
            <a:ext cx="9779000" cy="65227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13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idx="13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1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1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1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1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3" Type="http://schemas.openxmlformats.org/officeDocument/2006/relationships/image" Target="../media/image1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3" Type="http://schemas.openxmlformats.org/officeDocument/2006/relationships/image" Target="../media/image1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"/>
          <p:cNvSpPr/>
          <p:nvPr/>
        </p:nvSpPr>
        <p:spPr>
          <a:xfrm>
            <a:off x="-87123" y="-164952"/>
            <a:ext cx="13269482" cy="9938666"/>
          </a:xfrm>
          <a:prstGeom prst="rect">
            <a:avLst/>
          </a:prstGeom>
          <a:gradFill>
            <a:gsLst>
              <a:gs pos="0">
                <a:srgbClr val="FFE55C"/>
              </a:gs>
              <a:gs pos="100000">
                <a:srgbClr val="F7CE55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“Deliver your lesson in class or at home.”"/>
          <p:cNvSpPr txBox="1"/>
          <p:nvPr/>
        </p:nvSpPr>
        <p:spPr>
          <a:xfrm>
            <a:off x="2010053" y="2462532"/>
            <a:ext cx="9388433" cy="198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i="1" sz="6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“Deliver your lesson in class or at home.”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Let’s create an account!"/>
          <p:cNvSpPr txBox="1"/>
          <p:nvPr/>
        </p:nvSpPr>
        <p:spPr>
          <a:xfrm>
            <a:off x="3329306" y="1087010"/>
            <a:ext cx="6346188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Let’s create an account!</a:t>
            </a:r>
          </a:p>
        </p:txBody>
      </p:sp>
      <p:pic>
        <p:nvPicPr>
          <p:cNvPr id="17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Edpuzzle.png" descr="Edpuzz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7525" y="2111363"/>
            <a:ext cx="10809750" cy="654687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444500" dist="25400" dir="5400000">
              <a:srgbClr val="000000">
                <a:alpha val="6942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onnect your Google Classroom"/>
          <p:cNvSpPr txBox="1"/>
          <p:nvPr/>
        </p:nvSpPr>
        <p:spPr>
          <a:xfrm>
            <a:off x="1320332" y="1104900"/>
            <a:ext cx="10364136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Connect your Google Classroom</a:t>
            </a:r>
          </a:p>
        </p:txBody>
      </p:sp>
      <p:pic>
        <p:nvPicPr>
          <p:cNvPr id="1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GGM1DKPNaXVoUUgBUgBymVeGYXeuVwsb-oB38Kd6B6NAzPN8_KcitWC2bGjb30pOEWqNKuLzCb78J8pSqzlP6yKHl9qNsPop5VcFbnEuQlk2aNYjqo51meh8K8uN1h7Hv6eL8Zmmfbo.png" descr="GGM1DKPNaXVoUUgBUgBymVeGYXeuVwsb-oB38Kd6B6NAzPN8_KcitWC2bGjb30pOEWqNKuLzCb78J8pSqzlP6yKHl9qNsPop5VcFbnEuQlk2aNYjqo51meh8K8uN1h7Hv6eL8Zmmfbo.png"/>
          <p:cNvPicPr>
            <a:picLocks noChangeAspect="1"/>
          </p:cNvPicPr>
          <p:nvPr/>
        </p:nvPicPr>
        <p:blipFill>
          <a:blip r:embed="rId3">
            <a:extLst/>
          </a:blip>
          <a:srcRect l="0" t="1191" r="0" b="0"/>
          <a:stretch>
            <a:fillRect/>
          </a:stretch>
        </p:blipFill>
        <p:spPr>
          <a:xfrm>
            <a:off x="-4087033" y="2373514"/>
            <a:ext cx="14625998" cy="7695568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15900" dist="127000" dir="18550572">
              <a:srgbClr val="000000">
                <a:alpha val="6241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Assign and post on GoogleClassroom"/>
          <p:cNvSpPr txBox="1"/>
          <p:nvPr/>
        </p:nvSpPr>
        <p:spPr>
          <a:xfrm>
            <a:off x="1484352" y="1130299"/>
            <a:ext cx="10036096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Assign and post on GoogleClassroom</a:t>
            </a:r>
          </a:p>
        </p:txBody>
      </p:sp>
      <p:pic>
        <p:nvPicPr>
          <p:cNvPr id="18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DdFcXpcFvf4XRVGymw2BStWUswX5sXM8zvg6BPyfK3Gs2hm6_zHK30oPvlYe2qv1PnsN7NYMGM111D9_b4EtrdIc_1gHCC4GwGxEU0Jt4Gd33iWgLMdaYRB0h6bHAUFzknT1k1Z130U.png" descr="DdFcXpcFvf4XRVGymw2BStWUswX5sXM8zvg6BPyfK3Gs2hm6_zHK30oPvlYe2qv1PnsN7NYMGM111D9_b4EtrdIc_1gHCC4GwGxEU0Jt4Gd33iWgLMdaYRB0h6bHAUFzknT1k1Z130U.png"/>
          <p:cNvPicPr>
            <a:picLocks noChangeAspect="1"/>
          </p:cNvPicPr>
          <p:nvPr/>
        </p:nvPicPr>
        <p:blipFill>
          <a:blip r:embed="rId3">
            <a:extLst/>
          </a:blip>
          <a:srcRect l="3717" t="6755" r="4144" b="3717"/>
          <a:stretch>
            <a:fillRect/>
          </a:stretch>
        </p:blipFill>
        <p:spPr>
          <a:xfrm>
            <a:off x="458787" y="2145567"/>
            <a:ext cx="12087105" cy="658432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15900" dist="127000" dir="12714234">
              <a:srgbClr val="000000">
                <a:alpha val="6241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tudents click, watch, and learn."/>
          <p:cNvSpPr txBox="1"/>
          <p:nvPr/>
        </p:nvSpPr>
        <p:spPr>
          <a:xfrm>
            <a:off x="2226974" y="1130299"/>
            <a:ext cx="8550852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Students click, watch, and learn.</a:t>
            </a:r>
          </a:p>
        </p:txBody>
      </p:sp>
      <p:pic>
        <p:nvPicPr>
          <p:cNvPr id="1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Edpuzzle.png" descr="Edpuzz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586" y="2657122"/>
            <a:ext cx="11975628" cy="543060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03200" dist="127000" dir="655094">
              <a:srgbClr val="000000">
                <a:alpha val="6241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We sync grades to save you time."/>
          <p:cNvSpPr txBox="1"/>
          <p:nvPr/>
        </p:nvSpPr>
        <p:spPr>
          <a:xfrm>
            <a:off x="2079649" y="1130299"/>
            <a:ext cx="8845502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We sync grades to save you time.</a:t>
            </a:r>
          </a:p>
        </p:txBody>
      </p:sp>
      <p:pic>
        <p:nvPicPr>
          <p:cNvPr id="194" name="Screen Shot 2020-08-03 at 6.52.27 PM.png" descr="Screen Shot 2020-08-03 at 6.52.27 PM.png"/>
          <p:cNvPicPr>
            <a:picLocks noChangeAspect="1"/>
          </p:cNvPicPr>
          <p:nvPr/>
        </p:nvPicPr>
        <p:blipFill>
          <a:blip r:embed="rId2">
            <a:extLst/>
          </a:blip>
          <a:srcRect l="0" t="12923" r="71439" b="0"/>
          <a:stretch>
            <a:fillRect/>
          </a:stretch>
        </p:blipFill>
        <p:spPr>
          <a:xfrm>
            <a:off x="8522192" y="3684292"/>
            <a:ext cx="3268807" cy="554370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03200" dist="127000" dir="14826202">
              <a:srgbClr val="000000">
                <a:alpha val="6241"/>
              </a:srgbClr>
            </a:outerShdw>
          </a:effectLst>
        </p:spPr>
      </p:pic>
      <p:pic>
        <p:nvPicPr>
          <p:cNvPr id="195" name="Screen Shot 2020-08-03 at 6.51.49 PM.png" descr="Screen Shot 2020-08-03 at 6.51.49 PM.png"/>
          <p:cNvPicPr>
            <a:picLocks noChangeAspect="1"/>
          </p:cNvPicPr>
          <p:nvPr/>
        </p:nvPicPr>
        <p:blipFill>
          <a:blip r:embed="rId3">
            <a:extLst/>
          </a:blip>
          <a:srcRect l="0" t="31599" r="62277" b="4739"/>
          <a:stretch>
            <a:fillRect/>
          </a:stretch>
        </p:blipFill>
        <p:spPr>
          <a:xfrm>
            <a:off x="980577" y="3667226"/>
            <a:ext cx="5934362" cy="557772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03200" dist="127000" dir="14826202">
              <a:srgbClr val="000000">
                <a:alpha val="6241"/>
              </a:srgbClr>
            </a:outerShdw>
          </a:effectLst>
        </p:spPr>
      </p:pic>
      <p:pic>
        <p:nvPicPr>
          <p:cNvPr id="196" name="tyxjfcfgmKBG-wZIBcspYHI7AGW_T1iqACg3jAzihJYjWH9cUSplwLUXQhCATEskbVmDkfUwedGsff1KKvzPSlu2s6_p6gwBLARldDTwHGrrqP974hwsJtDcAv9MXPULYkK2JzJi-kM.png" descr="tyxjfcfgmKBG-wZIBcspYHI7AGW_T1iqACg3jAzihJYjWH9cUSplwLUXQhCATEskbVmDkfUwedGsff1KKvzPSlu2s6_p6gwBLARldDTwHGrrqP974hwsJtDcAv9MXPULYkK2JzJi-k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49725" y="2141100"/>
            <a:ext cx="1196177" cy="11961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IURxNyH7A85Fobi2PfWs0DvokWefYBJVZpMF5Qbec270pEcqWK_4SpdBMUYOJxrteZUhaLh2iVTl7eeFOwQpAskpDMUs-52ro0MT_KPzX2FmG-WCOyr9gjIvdfSPfy-nptUrOWn9xXk.png" descr="IURxNyH7A85Fobi2PfWs0DvokWefYBJVZpMF5Qbec270pEcqWK_4SpdBMUYOJxrteZUhaLh2iVTl7eeFOwQpAskpDMUs-52ro0MT_KPzX2FmG-WCOyr9gjIvdfSPfy-nptUrOWn9xXk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637477" y="2298820"/>
            <a:ext cx="1038093" cy="901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y time!"/>
          <p:cNvSpPr txBox="1"/>
          <p:nvPr/>
        </p:nvSpPr>
        <p:spPr>
          <a:xfrm>
            <a:off x="5155328" y="1173844"/>
            <a:ext cx="2694144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Play time!</a:t>
            </a:r>
          </a:p>
        </p:txBody>
      </p:sp>
      <p:pic>
        <p:nvPicPr>
          <p:cNvPr id="200" name="engaging@2x.png" descr="engaging@2x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93445" y="2730120"/>
            <a:ext cx="6217910" cy="51270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Want to learn more?"/>
          <p:cNvSpPr txBox="1"/>
          <p:nvPr/>
        </p:nvSpPr>
        <p:spPr>
          <a:xfrm>
            <a:off x="3978467" y="1130299"/>
            <a:ext cx="5373713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Want to learn more?</a:t>
            </a:r>
          </a:p>
        </p:txBody>
      </p:sp>
      <p:sp>
        <p:nvSpPr>
          <p:cNvPr id="204" name="Use Edpuzzle to get officially certified in topics like:…"/>
          <p:cNvSpPr txBox="1"/>
          <p:nvPr/>
        </p:nvSpPr>
        <p:spPr>
          <a:xfrm>
            <a:off x="1847331" y="4653812"/>
            <a:ext cx="9605413" cy="344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10000"/>
              </a:lnSpc>
              <a:spcBef>
                <a:spcPts val="1600"/>
              </a:spcBef>
              <a:defRPr sz="32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Use Edpuzzle to get </a:t>
            </a:r>
            <a:r>
              <a:rPr>
                <a:solidFill>
                  <a:srgbClr val="326FE3"/>
                </a:solidFill>
              </a:rPr>
              <a:t>officially certified </a:t>
            </a:r>
            <a:r>
              <a:t>in topics like: </a:t>
            </a:r>
          </a:p>
          <a:p>
            <a:pPr algn="l">
              <a:lnSpc>
                <a:spcPct val="110000"/>
              </a:lnSpc>
              <a:spcBef>
                <a:spcPts val="1600"/>
              </a:spcBef>
              <a:defRPr sz="32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- Edpuzzle Coach</a:t>
            </a:r>
            <a:br/>
            <a:r>
              <a:t>- Flipped Learning</a:t>
            </a:r>
            <a:br/>
            <a:r>
              <a:t>- Google Tools</a:t>
            </a:r>
            <a:br/>
            <a:r>
              <a:t>- Tech Integration </a:t>
            </a:r>
            <a:br/>
            <a:r>
              <a:t>- Project-Based Learning (PBL)</a:t>
            </a:r>
          </a:p>
        </p:txBody>
      </p:sp>
      <p:sp>
        <p:nvSpPr>
          <p:cNvPr id="205" name="go.edpuzzle.com/OnlinePD"/>
          <p:cNvSpPr txBox="1"/>
          <p:nvPr/>
        </p:nvSpPr>
        <p:spPr>
          <a:xfrm>
            <a:off x="2777799" y="2863481"/>
            <a:ext cx="7449202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5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go.edpuzzle.com/OnlinePD</a:t>
            </a:r>
          </a:p>
        </p:txBody>
      </p:sp>
      <p:sp>
        <p:nvSpPr>
          <p:cNvPr id="206" name="Rectangle"/>
          <p:cNvSpPr/>
          <p:nvPr/>
        </p:nvSpPr>
        <p:spPr>
          <a:xfrm>
            <a:off x="2391154" y="2654300"/>
            <a:ext cx="8222492" cy="1270000"/>
          </a:xfrm>
          <a:prstGeom prst="rect">
            <a:avLst/>
          </a:prstGeom>
          <a:solidFill>
            <a:srgbClr val="326FE3">
              <a:alpha val="564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20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ctangle"/>
          <p:cNvSpPr/>
          <p:nvPr/>
        </p:nvSpPr>
        <p:spPr>
          <a:xfrm>
            <a:off x="-84384" y="-164952"/>
            <a:ext cx="13173568" cy="9938666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4F4F3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21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8328" y="1574301"/>
            <a:ext cx="6374495" cy="60357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"/>
          <p:cNvSpPr/>
          <p:nvPr/>
        </p:nvSpPr>
        <p:spPr>
          <a:xfrm>
            <a:off x="-87123" y="-164952"/>
            <a:ext cx="13269482" cy="9938666"/>
          </a:xfrm>
          <a:prstGeom prst="rect">
            <a:avLst/>
          </a:prstGeom>
          <a:gradFill>
            <a:gsLst>
              <a:gs pos="0">
                <a:srgbClr val="FFE55C"/>
              </a:gs>
              <a:gs pos="100000">
                <a:srgbClr val="F7CE55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3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“Students can rewatch the video as many times as they need.”"/>
          <p:cNvSpPr txBox="1"/>
          <p:nvPr/>
        </p:nvSpPr>
        <p:spPr>
          <a:xfrm>
            <a:off x="2010053" y="2462532"/>
            <a:ext cx="9388433" cy="292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i="1" sz="6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“Students can rewatch the video as many times as they need.”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angle"/>
          <p:cNvSpPr/>
          <p:nvPr/>
        </p:nvSpPr>
        <p:spPr>
          <a:xfrm>
            <a:off x="-87123" y="-164952"/>
            <a:ext cx="13269482" cy="9938666"/>
          </a:xfrm>
          <a:prstGeom prst="rect">
            <a:avLst/>
          </a:prstGeom>
          <a:gradFill>
            <a:gsLst>
              <a:gs pos="0">
                <a:srgbClr val="FFE55C"/>
              </a:gs>
              <a:gs pos="100000">
                <a:srgbClr val="F7CE55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“You hold your students accountable.”"/>
          <p:cNvSpPr txBox="1"/>
          <p:nvPr/>
        </p:nvSpPr>
        <p:spPr>
          <a:xfrm>
            <a:off x="2010053" y="2462532"/>
            <a:ext cx="9388433" cy="198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i="1" sz="6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“You hold your students accountable.”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"/>
          <p:cNvSpPr/>
          <p:nvPr/>
        </p:nvSpPr>
        <p:spPr>
          <a:xfrm>
            <a:off x="-87123" y="-164952"/>
            <a:ext cx="13269482" cy="9938666"/>
          </a:xfrm>
          <a:prstGeom prst="rect">
            <a:avLst/>
          </a:prstGeom>
          <a:gradFill>
            <a:gsLst>
              <a:gs pos="0">
                <a:srgbClr val="FFE55C"/>
              </a:gs>
              <a:gs pos="100000">
                <a:srgbClr val="F7CE55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4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“Your lessons never expire. Reuse them year after year.”"/>
          <p:cNvSpPr txBox="1"/>
          <p:nvPr/>
        </p:nvSpPr>
        <p:spPr>
          <a:xfrm>
            <a:off x="1853402" y="2509251"/>
            <a:ext cx="9388433" cy="292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i="1" sz="6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“Your lessons never expire. Reuse them year after year.”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"/>
          <p:cNvSpPr/>
          <p:nvPr/>
        </p:nvSpPr>
        <p:spPr>
          <a:xfrm>
            <a:off x="-87123" y="-164952"/>
            <a:ext cx="13269482" cy="9938666"/>
          </a:xfrm>
          <a:prstGeom prst="rect">
            <a:avLst/>
          </a:prstGeom>
          <a:gradFill>
            <a:gsLst>
              <a:gs pos="0">
                <a:srgbClr val="FFE55C"/>
              </a:gs>
              <a:gs pos="100000">
                <a:srgbClr val="F7CE55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4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“Edpuzzle is the best thing since sliced bread.”"/>
          <p:cNvSpPr txBox="1"/>
          <p:nvPr/>
        </p:nvSpPr>
        <p:spPr>
          <a:xfrm>
            <a:off x="1853402" y="2509251"/>
            <a:ext cx="9388433" cy="198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i="1" sz="6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“Edpuzzle is the best thing since sliced bread.”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"/>
          <p:cNvSpPr/>
          <p:nvPr/>
        </p:nvSpPr>
        <p:spPr>
          <a:xfrm>
            <a:off x="-84384" y="-92533"/>
            <a:ext cx="13173568" cy="9938666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4F4F3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49" name="From Zero to Hero using…"/>
          <p:cNvSpPr txBox="1"/>
          <p:nvPr/>
        </p:nvSpPr>
        <p:spPr>
          <a:xfrm>
            <a:off x="3567472" y="5835197"/>
            <a:ext cx="5869856" cy="1276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31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From Zero to Hero using </a:t>
            </a:r>
          </a:p>
          <a:p>
            <a:pPr>
              <a:lnSpc>
                <a:spcPct val="150000"/>
              </a:lnSpc>
              <a:defRPr sz="31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Edpuzzle and Google Classroom</a:t>
            </a:r>
          </a:p>
        </p:txBody>
      </p:sp>
      <p:pic>
        <p:nvPicPr>
          <p:cNvPr id="150" name="IURxNyH7A85Fobi2PfWs0DvokWefYBJVZpMF5Qbec270pEcqWK_4SpdBMUYOJxrteZUhaLh2iVTl7eeFOwQpAskpDMUs-52ro0MT_KPzX2FmG-WCOyr9gjIvdfSPfy-nptUrOWn9xXk.png" descr="IURxNyH7A85Fobi2PfWs0DvokWefYBJVZpMF5Qbec270pEcqWK_4SpdBMUYOJxrteZUhaLh2iVTl7eeFOwQpAskpDMUs-52ro0MT_KPzX2FmG-WCOyr9gjIvdfSPfy-nptUrOWn9xX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7235" y="3237464"/>
            <a:ext cx="1736062" cy="1507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zrrSgHyZZ0ltiWOC1YJ1VLslnDImCxKXdssJaeHQob6WPVVWPpRcB8E-iPVKHutYXqU0SBcFfWTUHMkdD5vGQZZR_rAylrgj6R0tGocuVWGYbMROKx353H9d0YUaWGkR2T9hrlvQoNQ.png" descr="zrrSgHyZZ0ltiWOC1YJ1VLslnDImCxKXdssJaeHQob6WPVVWPpRcB8E-iPVKHutYXqU0SBcFfWTUHMkdD5vGQZZR_rAylrgj6R0tGocuVWGYbMROKx353H9d0YUaWGkR2T9hrlvQoNQ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3398" y="3606260"/>
            <a:ext cx="1098004" cy="10980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tyxjfcfgmKBG-wZIBcspYHI7AGW_T1iqACg3jAzihJYjWH9cUSplwLUXQhCATEskbVmDkfUwedGsff1KKvzPSlu2s6_p6gwBLARldDTwHGrrqP974hwsJtDcAv9MXPULYkK2JzJi-kM.png" descr="tyxjfcfgmKBG-wZIBcspYHI7AGW_T1iqACg3jAzihJYjWH9cUSplwLUXQhCATEskbVmDkfUwedGsff1KKvzPSlu2s6_p6gwBLARldDTwHGrrqP974hwsJtDcAv9MXPULYkK2JzJi-k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67952" y="2813115"/>
            <a:ext cx="2356665" cy="23566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What is Edpuzzle?"/>
          <p:cNvSpPr txBox="1"/>
          <p:nvPr/>
        </p:nvSpPr>
        <p:spPr>
          <a:xfrm>
            <a:off x="4048462" y="1098550"/>
            <a:ext cx="4907875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is Edpuzzle?</a:t>
            </a:r>
          </a:p>
        </p:txBody>
      </p:sp>
      <p:sp>
        <p:nvSpPr>
          <p:cNvPr id="155" name="Choose any video from YouTube, embed your own assessment questions, and track your students’ progress.…"/>
          <p:cNvSpPr txBox="1"/>
          <p:nvPr/>
        </p:nvSpPr>
        <p:spPr>
          <a:xfrm>
            <a:off x="2237825" y="5395335"/>
            <a:ext cx="8529150" cy="247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2800">
                <a:solidFill>
                  <a:srgbClr val="8D99A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53585F"/>
                </a:solidFill>
              </a:rPr>
              <a:t>Choose any </a:t>
            </a:r>
            <a:r>
              <a:rPr>
                <a:solidFill>
                  <a:srgbClr val="326FE3"/>
                </a:solidFill>
              </a:rPr>
              <a:t>video</a:t>
            </a:r>
            <a:r>
              <a:t> </a:t>
            </a:r>
            <a:r>
              <a:rPr>
                <a:solidFill>
                  <a:srgbClr val="53585F"/>
                </a:solidFill>
              </a:rPr>
              <a:t>from YouTube, embed your own </a:t>
            </a:r>
            <a:r>
              <a:rPr>
                <a:solidFill>
                  <a:srgbClr val="326FE3"/>
                </a:solidFill>
              </a:rPr>
              <a:t>assessment </a:t>
            </a:r>
            <a:r>
              <a:rPr>
                <a:solidFill>
                  <a:srgbClr val="53585F"/>
                </a:solidFill>
              </a:rPr>
              <a:t>questions</a:t>
            </a:r>
            <a:r>
              <a:rPr>
                <a:solidFill>
                  <a:srgbClr val="53585F"/>
                </a:solidFill>
              </a:rPr>
              <a:t>,</a:t>
            </a:r>
            <a:r>
              <a:t> </a:t>
            </a:r>
            <a:r>
              <a:rPr>
                <a:solidFill>
                  <a:srgbClr val="53585F"/>
                </a:solidFill>
              </a:rPr>
              <a:t>and track your</a:t>
            </a:r>
            <a:r>
              <a:rPr>
                <a:solidFill>
                  <a:srgbClr val="53585F"/>
                </a:solidFill>
              </a:rPr>
              <a:t> </a:t>
            </a:r>
            <a:r>
              <a:rPr>
                <a:solidFill>
                  <a:srgbClr val="326FE3"/>
                </a:solidFill>
              </a:rPr>
              <a:t>students’ progress</a:t>
            </a:r>
            <a:r>
              <a:t>. </a:t>
            </a:r>
          </a:p>
          <a:p>
            <a:pPr>
              <a:lnSpc>
                <a:spcPct val="150000"/>
              </a:lnSpc>
              <a:defRPr sz="28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It’s easy and powerful!</a:t>
            </a:r>
          </a:p>
        </p:txBody>
      </p:sp>
      <p:pic>
        <p:nvPicPr>
          <p:cNvPr id="1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961284">
            <a:off x="7676756" y="2944528"/>
            <a:ext cx="1541349" cy="13972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68590" y="2538879"/>
            <a:ext cx="4264509" cy="24892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Your students watch the video at their own pace.…"/>
          <p:cNvSpPr txBox="1"/>
          <p:nvPr/>
        </p:nvSpPr>
        <p:spPr>
          <a:xfrm>
            <a:off x="5432183" y="2857500"/>
            <a:ext cx="6364387" cy="5120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45722" indent="-345722" algn="l">
              <a:lnSpc>
                <a:spcPct val="140000"/>
              </a:lnSpc>
              <a:spcBef>
                <a:spcPts val="1400"/>
              </a:spcBef>
              <a:buSzPct val="75000"/>
              <a:buChar char="•"/>
              <a:defRPr sz="2800">
                <a:solidFill>
                  <a:srgbClr val="8D99A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53585F"/>
                </a:solidFill>
              </a:rPr>
              <a:t>Your students watch the video at their</a:t>
            </a:r>
            <a:r>
              <a:t> </a:t>
            </a:r>
            <a:r>
              <a:rPr>
                <a:solidFill>
                  <a:srgbClr val="326FE3"/>
                </a:solidFill>
              </a:rPr>
              <a:t>own pace.</a:t>
            </a:r>
            <a:r>
              <a:rPr>
                <a:solidFill>
                  <a:srgbClr val="53585F"/>
                </a:solidFill>
              </a:rPr>
              <a:t> </a:t>
            </a:r>
            <a:endParaRPr>
              <a:solidFill>
                <a:srgbClr val="53585F"/>
              </a:solidFill>
            </a:endParaRPr>
          </a:p>
          <a:p>
            <a:pPr marL="345722" indent="-345722" algn="l">
              <a:lnSpc>
                <a:spcPct val="140000"/>
              </a:lnSpc>
              <a:spcBef>
                <a:spcPts val="1400"/>
              </a:spcBef>
              <a:buSzPct val="75000"/>
              <a:buChar char="•"/>
              <a:defRPr sz="2800">
                <a:solidFill>
                  <a:srgbClr val="8D99A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53585F"/>
                </a:solidFill>
              </a:rPr>
              <a:t>You hold every student</a:t>
            </a:r>
            <a:r>
              <a:t> </a:t>
            </a:r>
            <a:r>
              <a:rPr>
                <a:solidFill>
                  <a:srgbClr val="326FE3"/>
                </a:solidFill>
              </a:rPr>
              <a:t>accountable</a:t>
            </a:r>
            <a:r>
              <a:rPr>
                <a:solidFill>
                  <a:srgbClr val="326FE3"/>
                </a:solidFill>
              </a:rPr>
              <a:t>:</a:t>
            </a:r>
            <a:r>
              <a:t> </a:t>
            </a:r>
            <a:r>
              <a:rPr>
                <a:solidFill>
                  <a:srgbClr val="53585F"/>
                </a:solidFill>
              </a:rPr>
              <a:t>see</a:t>
            </a:r>
            <a:r>
              <a:t> </a:t>
            </a:r>
            <a:r>
              <a:rPr>
                <a:solidFill>
                  <a:srgbClr val="53585F"/>
                </a:solidFill>
              </a:rPr>
              <a:t>who’s watching and who answers the questions. They won’t be able to skip ahead or open other tabs.</a:t>
            </a:r>
            <a:endParaRPr>
              <a:solidFill>
                <a:srgbClr val="53585F"/>
              </a:solidFill>
            </a:endParaRPr>
          </a:p>
          <a:p>
            <a:pPr marL="345722" indent="-345722" algn="l">
              <a:lnSpc>
                <a:spcPct val="140000"/>
              </a:lnSpc>
              <a:spcBef>
                <a:spcPts val="1400"/>
              </a:spcBef>
              <a:buSzPct val="75000"/>
              <a:buChar char="•"/>
              <a:defRPr sz="2800">
                <a:solidFill>
                  <a:srgbClr val="8D99A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53585F"/>
                </a:solidFill>
              </a:rPr>
              <a:t>Get 100%</a:t>
            </a:r>
            <a:r>
              <a:t> </a:t>
            </a:r>
            <a:r>
              <a:rPr>
                <a:solidFill>
                  <a:srgbClr val="326FE3"/>
                </a:solidFill>
              </a:rPr>
              <a:t>student participation</a:t>
            </a:r>
            <a:r>
              <a:rPr>
                <a:solidFill>
                  <a:srgbClr val="53585F"/>
                </a:solidFill>
              </a:rPr>
              <a:t>!</a:t>
            </a:r>
          </a:p>
        </p:txBody>
      </p:sp>
      <p:pic>
        <p:nvPicPr>
          <p:cNvPr id="161" name="accountability@1x.png" descr="accountability@1x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1209" y="2812335"/>
            <a:ext cx="4436666" cy="3658304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Why Edpuzzle is your new best friend"/>
          <p:cNvSpPr txBox="1"/>
          <p:nvPr/>
        </p:nvSpPr>
        <p:spPr>
          <a:xfrm>
            <a:off x="1560081" y="1130299"/>
            <a:ext cx="9884638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Why Edpuzzle is your new best friend</a:t>
            </a:r>
          </a:p>
        </p:txBody>
      </p:sp>
      <p:pic>
        <p:nvPicPr>
          <p:cNvPr id="16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When do you use Edpuzzle?"/>
          <p:cNvSpPr txBox="1"/>
          <p:nvPr/>
        </p:nvSpPr>
        <p:spPr>
          <a:xfrm>
            <a:off x="2759075" y="1130299"/>
            <a:ext cx="748665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When do you use Edpuzzle?</a:t>
            </a:r>
          </a:p>
        </p:txBody>
      </p:sp>
      <p:sp>
        <p:nvSpPr>
          <p:cNvPr id="166" name="In-class"/>
          <p:cNvSpPr txBox="1"/>
          <p:nvPr/>
        </p:nvSpPr>
        <p:spPr>
          <a:xfrm>
            <a:off x="1672213" y="2633147"/>
            <a:ext cx="162778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In-class</a:t>
            </a:r>
          </a:p>
        </p:txBody>
      </p:sp>
      <p:sp>
        <p:nvSpPr>
          <p:cNvPr id="167" name="Homework"/>
          <p:cNvSpPr txBox="1"/>
          <p:nvPr/>
        </p:nvSpPr>
        <p:spPr>
          <a:xfrm>
            <a:off x="5404178" y="2605744"/>
            <a:ext cx="2191942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Homework</a:t>
            </a:r>
          </a:p>
        </p:txBody>
      </p:sp>
      <p:sp>
        <p:nvSpPr>
          <p:cNvPr id="168" name="Review"/>
          <p:cNvSpPr txBox="1"/>
          <p:nvPr/>
        </p:nvSpPr>
        <p:spPr>
          <a:xfrm>
            <a:off x="9629757" y="2605744"/>
            <a:ext cx="1514873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Review</a:t>
            </a:r>
          </a:p>
        </p:txBody>
      </p:sp>
      <p:sp>
        <p:nvSpPr>
          <p:cNvPr id="169" name="Rotation stations…"/>
          <p:cNvSpPr txBox="1"/>
          <p:nvPr/>
        </p:nvSpPr>
        <p:spPr>
          <a:xfrm>
            <a:off x="1121518" y="5647871"/>
            <a:ext cx="2729174" cy="179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Rotation stations</a:t>
            </a:r>
          </a:p>
          <a:p>
            <a:pPr>
              <a:lnSpc>
                <a:spcPct val="90000"/>
              </a:lnSpc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Individual work</a:t>
            </a:r>
          </a:p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Listening comprehension</a:t>
            </a:r>
          </a:p>
        </p:txBody>
      </p:sp>
      <p:sp>
        <p:nvSpPr>
          <p:cNvPr id="170" name="Remote Learning…"/>
          <p:cNvSpPr txBox="1"/>
          <p:nvPr/>
        </p:nvSpPr>
        <p:spPr>
          <a:xfrm>
            <a:off x="4680514" y="5649042"/>
            <a:ext cx="3639270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Remote Learning</a:t>
            </a:r>
          </a:p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Demonstrate math problems</a:t>
            </a:r>
          </a:p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Introduce grammar &amp; vocab</a:t>
            </a:r>
          </a:p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Prepare for class discussion</a:t>
            </a:r>
          </a:p>
        </p:txBody>
      </p:sp>
      <p:sp>
        <p:nvSpPr>
          <p:cNvPr id="171" name="Key unit concepts…"/>
          <p:cNvSpPr txBox="1"/>
          <p:nvPr/>
        </p:nvSpPr>
        <p:spPr>
          <a:xfrm>
            <a:off x="9095594" y="5620467"/>
            <a:ext cx="2583198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Key unit concepts</a:t>
            </a:r>
          </a:p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Exam study guides</a:t>
            </a:r>
          </a:p>
          <a:p>
            <a:pPr>
              <a:spcBef>
                <a:spcPts val="1600"/>
              </a:spcBef>
              <a:defRPr sz="2200">
                <a:solidFill>
                  <a:srgbClr val="326FE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Classroom/lab rules</a:t>
            </a:r>
          </a:p>
        </p:txBody>
      </p:sp>
      <p:pic>
        <p:nvPicPr>
          <p:cNvPr id="1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8934" y="8733654"/>
            <a:ext cx="2007625" cy="90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69282" y="3663398"/>
            <a:ext cx="2235823" cy="15153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35894" y="3688334"/>
            <a:ext cx="1528510" cy="14654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73304" y="3829432"/>
            <a:ext cx="1625601" cy="12381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